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</p:sldIdLst>
  <p:sldSz cy="5143500" cx="9144000"/>
  <p:notesSz cx="6858000" cy="9144000"/>
  <p:embeddedFontLst>
    <p:embeddedFont>
      <p:font typeface="Playfair Display"/>
      <p:regular r:id="rId26"/>
      <p:bold r:id="rId27"/>
      <p:italic r:id="rId28"/>
      <p:boldItalic r:id="rId29"/>
    </p:embeddedFont>
    <p:embeddedFont>
      <p:font typeface="Tahoma"/>
      <p:regular r:id="rId30"/>
      <p:bold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32" roundtripDataSignature="AMtx7mgyNGt/39jipDAtxIXnF9tqWPUHk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6ACCFCD3-5FE6-484E-A505-32808D6CDAC5}">
  <a:tblStyle styleId="{6ACCFCD3-5FE6-484E-A505-32808D6CDAC5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PlayfairDisplay-regular.fntdata"/><Relationship Id="rId25" Type="http://schemas.openxmlformats.org/officeDocument/2006/relationships/slide" Target="slides/slide19.xml"/><Relationship Id="rId28" Type="http://schemas.openxmlformats.org/officeDocument/2006/relationships/font" Target="fonts/PlayfairDisplay-italic.fntdata"/><Relationship Id="rId27" Type="http://schemas.openxmlformats.org/officeDocument/2006/relationships/font" Target="fonts/PlayfairDisplay-bold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PlayfairDisplay-bold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Tahoma-bold.fntdata"/><Relationship Id="rId30" Type="http://schemas.openxmlformats.org/officeDocument/2006/relationships/font" Target="fonts/Tahoma-regular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32" Type="http://customschemas.google.com/relationships/presentationmetadata" Target="meta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" name="Google Shape;5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0" name="Google Shape;120;p3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77d64a1bba_0_7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7" name="Google Shape;127;g77d64a1bba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8" name="Google Shape;138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5" name="Google Shape;145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1" name="Google Shape;151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9" name="Google Shape;159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77d64a1bba_0_7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6" name="Google Shape;166;g77d64a1bba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77d64a1bba_0_10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2" name="Google Shape;172;g77d64a1bba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9" name="Google Shape;179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5" name="Google Shape;185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77d64a1bb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77d64a1bb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77d64a1bba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77d64a1bba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77d64a1bba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77d64a1bba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77d64a1bba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77d64a1bba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77d64a1bba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77d64a1bba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77d64a1bba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77d64a1bba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77d64a1bba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77d64a1bba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77d64a1bba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77d64a1bba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0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20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" name="Google Shape;15;p1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" name="Google Shape;16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14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14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6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16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7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1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1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1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9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png"/><Relationship Id="rId4" Type="http://schemas.openxmlformats.org/officeDocument/2006/relationships/image" Target="../media/image16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forms.gle/6N2LMArTpftt5B5i7" TargetMode="External"/><Relationship Id="rId4" Type="http://schemas.openxmlformats.org/officeDocument/2006/relationships/image" Target="../media/image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png"/><Relationship Id="rId4" Type="http://schemas.openxmlformats.org/officeDocument/2006/relationships/image" Target="../media/image3.png"/><Relationship Id="rId5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Relationship Id="rId4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"/>
          <p:cNvSpPr txBox="1"/>
          <p:nvPr>
            <p:ph type="ctrTitle"/>
          </p:nvPr>
        </p:nvSpPr>
        <p:spPr>
          <a:xfrm>
            <a:off x="311708" y="63700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-US"/>
              <a:t>The Conspiracy Theorist Mind</a:t>
            </a:r>
            <a:endParaRPr/>
          </a:p>
        </p:txBody>
      </p:sp>
      <p:sp>
        <p:nvSpPr>
          <p:cNvPr id="55" name="Google Shape;55;p1"/>
          <p:cNvSpPr txBox="1"/>
          <p:nvPr>
            <p:ph idx="1" type="subTitle"/>
          </p:nvPr>
        </p:nvSpPr>
        <p:spPr>
          <a:xfrm>
            <a:off x="311700" y="37962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And what does he do in his pastime?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Yehonatan Koritny</a:t>
            </a:r>
            <a:endParaRPr/>
          </a:p>
        </p:txBody>
      </p:sp>
      <p:pic>
        <p:nvPicPr>
          <p:cNvPr id="56" name="Google Shape;56;p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84438" y="2221800"/>
            <a:ext cx="1375125" cy="137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What does the psychologist say?</a:t>
            </a:r>
            <a:endParaRPr/>
          </a:p>
        </p:txBody>
      </p:sp>
      <p:sp>
        <p:nvSpPr>
          <p:cNvPr id="123" name="Google Shape;123;p3"/>
          <p:cNvSpPr txBox="1"/>
          <p:nvPr>
            <p:ph idx="1" type="body"/>
          </p:nvPr>
        </p:nvSpPr>
        <p:spPr>
          <a:xfrm>
            <a:off x="311700" y="121330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“…Other work has looked at predicting conspiracy theory belief from broad </a:t>
            </a:r>
            <a:r>
              <a:rPr b="1" lang="en-US" sz="1600">
                <a:latin typeface="Arial"/>
                <a:ea typeface="Arial"/>
                <a:cs typeface="Arial"/>
                <a:sym typeface="Arial"/>
              </a:rPr>
              <a:t>personality</a:t>
            </a:r>
            <a:r>
              <a:rPr lang="en-US" sz="1600">
                <a:latin typeface="Arial"/>
                <a:ea typeface="Arial"/>
                <a:cs typeface="Arial"/>
                <a:sym typeface="Arial"/>
              </a:rPr>
              <a:t> traits. These investigations have produced </a:t>
            </a:r>
            <a:r>
              <a:rPr b="1" lang="en-US" sz="1600">
                <a:latin typeface="Arial"/>
                <a:ea typeface="Arial"/>
                <a:cs typeface="Arial"/>
                <a:sym typeface="Arial"/>
              </a:rPr>
              <a:t>conflicting results</a:t>
            </a:r>
            <a:r>
              <a:rPr lang="en-US" sz="1600"/>
              <a:t>…”</a:t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●"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The</a:t>
            </a:r>
            <a:r>
              <a:rPr b="1" lang="en-US" sz="1600">
                <a:latin typeface="Arial"/>
                <a:ea typeface="Arial"/>
                <a:cs typeface="Arial"/>
                <a:sym typeface="Arial"/>
              </a:rPr>
              <a:t> </a:t>
            </a:r>
            <a:r>
              <a:rPr lang="en-US" sz="1600">
                <a:latin typeface="Arial"/>
                <a:ea typeface="Arial"/>
                <a:cs typeface="Arial"/>
                <a:sym typeface="Arial"/>
              </a:rPr>
              <a:t>two </a:t>
            </a:r>
            <a:r>
              <a:rPr b="1" lang="en-US" sz="1600">
                <a:latin typeface="Arial"/>
                <a:ea typeface="Arial"/>
                <a:cs typeface="Arial"/>
                <a:sym typeface="Arial"/>
              </a:rPr>
              <a:t>personality</a:t>
            </a:r>
            <a:r>
              <a:rPr lang="en-US" sz="1600">
                <a:latin typeface="Arial"/>
                <a:ea typeface="Arial"/>
                <a:cs typeface="Arial"/>
                <a:sym typeface="Arial"/>
              </a:rPr>
              <a:t> </a:t>
            </a:r>
            <a:r>
              <a:rPr b="1" lang="en-US" sz="1600">
                <a:solidFill>
                  <a:srgbClr val="6AA84F"/>
                </a:solidFill>
              </a:rPr>
              <a:t>traits most often found</a:t>
            </a:r>
            <a:r>
              <a:rPr lang="en-US" sz="1600">
                <a:latin typeface="Arial"/>
                <a:ea typeface="Arial"/>
                <a:cs typeface="Arial"/>
                <a:sym typeface="Arial"/>
              </a:rPr>
              <a:t> to be connected to conspiracy belief are </a:t>
            </a:r>
            <a:r>
              <a:rPr b="1" lang="en-US" sz="1600">
                <a:solidFill>
                  <a:srgbClr val="6AA84F"/>
                </a:solidFill>
                <a:latin typeface="Arial"/>
                <a:ea typeface="Arial"/>
                <a:cs typeface="Arial"/>
                <a:sym typeface="Arial"/>
              </a:rPr>
              <a:t>agreeableness and openness to experience</a:t>
            </a:r>
            <a:r>
              <a:rPr lang="en-US" sz="1600"/>
              <a:t>…</a:t>
            </a:r>
            <a:endParaRPr sz="16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●"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more </a:t>
            </a:r>
            <a:r>
              <a:rPr b="1" lang="en-US" sz="1600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modest, compliant, and empathic</a:t>
            </a:r>
            <a:r>
              <a:rPr lang="en-US" sz="1600">
                <a:latin typeface="Arial"/>
                <a:ea typeface="Arial"/>
                <a:cs typeface="Arial"/>
                <a:sym typeface="Arial"/>
              </a:rPr>
              <a:t> are likely to </a:t>
            </a:r>
            <a:r>
              <a:rPr b="1" lang="en-US" sz="1600">
                <a:solidFill>
                  <a:srgbClr val="CC0000"/>
                </a:solidFill>
              </a:rPr>
              <a:t>reject conspiracy theories</a:t>
            </a:r>
            <a:r>
              <a:rPr lang="en-US" sz="1600">
                <a:latin typeface="Arial"/>
                <a:ea typeface="Arial"/>
                <a:cs typeface="Arial"/>
                <a:sym typeface="Arial"/>
              </a:rPr>
              <a:t>, as well as people who are less creative and open-minded.</a:t>
            </a:r>
            <a:endParaRPr baseline="30000" sz="1600" u="sng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●"/>
            </a:pPr>
            <a:r>
              <a:rPr b="1" lang="en-US" sz="1600">
                <a:latin typeface="Arial"/>
                <a:ea typeface="Arial"/>
                <a:cs typeface="Arial"/>
                <a:sym typeface="Arial"/>
              </a:rPr>
              <a:t>However</a:t>
            </a:r>
            <a:r>
              <a:rPr lang="en-US" sz="1600">
                <a:latin typeface="Arial"/>
                <a:ea typeface="Arial"/>
                <a:cs typeface="Arial"/>
                <a:sym typeface="Arial"/>
              </a:rPr>
              <a:t>, there have also been studies showing </a:t>
            </a:r>
            <a:r>
              <a:rPr b="1" lang="en-US" sz="1600">
                <a:solidFill>
                  <a:srgbClr val="4A86E8"/>
                </a:solidFill>
              </a:rPr>
              <a:t>no independent relationships</a:t>
            </a:r>
            <a:r>
              <a:rPr lang="en-US" sz="1600">
                <a:latin typeface="Arial"/>
                <a:ea typeface="Arial"/>
                <a:cs typeface="Arial"/>
                <a:sym typeface="Arial"/>
              </a:rPr>
              <a:t> between </a:t>
            </a:r>
            <a:r>
              <a:rPr b="1" lang="en-US" sz="1600"/>
              <a:t>conspiracy beliefs and either openness to experience or agreeableness.</a:t>
            </a:r>
            <a:endParaRPr b="1" baseline="30000" sz="1600" u="sng"/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600"/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700">
                <a:latin typeface="Arial"/>
                <a:ea typeface="Arial"/>
                <a:cs typeface="Arial"/>
                <a:sym typeface="Arial"/>
              </a:rPr>
              <a:t>At the moment it is not completely clear how </a:t>
            </a:r>
            <a:r>
              <a:rPr b="1" lang="en-US" sz="1700">
                <a:latin typeface="Arial"/>
                <a:ea typeface="Arial"/>
                <a:cs typeface="Arial"/>
                <a:sym typeface="Arial"/>
              </a:rPr>
              <a:t>personality</a:t>
            </a:r>
            <a:r>
              <a:rPr lang="en-US" sz="1700">
                <a:latin typeface="Arial"/>
                <a:ea typeface="Arial"/>
                <a:cs typeface="Arial"/>
                <a:sym typeface="Arial"/>
              </a:rPr>
              <a:t> predicts conspiracy belief…”</a:t>
            </a:r>
            <a:endParaRPr sz="1700">
              <a:latin typeface="Arial"/>
              <a:ea typeface="Arial"/>
              <a:cs typeface="Arial"/>
              <a:sym typeface="Arial"/>
            </a:endParaRPr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3"/>
          <p:cNvSpPr/>
          <p:nvPr/>
        </p:nvSpPr>
        <p:spPr>
          <a:xfrm>
            <a:off x="6546300" y="124291"/>
            <a:ext cx="4572000" cy="10890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rgbClr val="633D5D"/>
                </a:solidFill>
                <a:latin typeface="Tahoma"/>
                <a:ea typeface="Tahoma"/>
                <a:cs typeface="Tahoma"/>
                <a:sym typeface="Tahoma"/>
              </a:rPr>
              <a:t>Conspiracy Theory Psychology</a:t>
            </a:r>
            <a:endParaRPr b="0" i="0" sz="9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1" i="0" lang="en-US" sz="700" u="none" cap="none" strike="noStrike">
                <a:solidFill>
                  <a:srgbClr val="633D5D"/>
                </a:solidFill>
                <a:latin typeface="Tahoma"/>
                <a:ea typeface="Tahoma"/>
                <a:cs typeface="Tahoma"/>
                <a:sym typeface="Tahoma"/>
              </a:rPr>
              <a:t>Individual Differences, Worldviews, and States of Mind</a:t>
            </a:r>
            <a:endParaRPr b="0" i="0" sz="9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225000"/>
              </a:lnSpc>
              <a:spcBef>
                <a:spcPts val="1125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1" i="0" lang="en-US" sz="6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Michael J. Wood</a:t>
            </a:r>
            <a:endParaRPr b="0" i="0" sz="9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225000"/>
              </a:lnSpc>
              <a:spcBef>
                <a:spcPts val="15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1" i="0" lang="en-US" sz="6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Karen M. Douglas</a:t>
            </a:r>
            <a:endParaRPr b="0" i="0" sz="9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7000"/>
              </a:lnSpc>
              <a:spcBef>
                <a:spcPts val="15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DOI:10.1093/oso/9780190844073.003.0016</a:t>
            </a:r>
            <a:endParaRPr b="0" i="0" sz="9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77d64a1bba_0_7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Goal</a:t>
            </a:r>
            <a:endParaRPr/>
          </a:p>
        </p:txBody>
      </p:sp>
      <p:sp>
        <p:nvSpPr>
          <p:cNvPr id="130" name="Google Shape;130;g77d64a1bba_0_77"/>
          <p:cNvSpPr txBox="1"/>
          <p:nvPr>
            <p:ph idx="1" type="body"/>
          </p:nvPr>
        </p:nvSpPr>
        <p:spPr>
          <a:xfrm>
            <a:off x="311700" y="1201625"/>
            <a:ext cx="5329200" cy="17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500"/>
              <a:t>Can we find people who are more gullible </a:t>
            </a:r>
            <a:r>
              <a:rPr b="1" lang="en-US" sz="2500"/>
              <a:t>by studying their likes, interests, groups, shares etc…</a:t>
            </a:r>
            <a:endParaRPr b="1" sz="2500"/>
          </a:p>
        </p:txBody>
      </p:sp>
      <p:pic>
        <p:nvPicPr>
          <p:cNvPr id="131" name="Google Shape;131;g77d64a1bba_0_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74022" y="96900"/>
            <a:ext cx="1858275" cy="2474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g77d64a1bba_0_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53054" y="2716749"/>
            <a:ext cx="1700213" cy="226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g77d64a1bba_0_7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3097925"/>
            <a:ext cx="1893174" cy="1893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g77d64a1bba_0_7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97974" y="3097925"/>
            <a:ext cx="1893175" cy="189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g77d64a1bba_0_7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243549" y="3097925"/>
            <a:ext cx="1893175" cy="189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5"/>
          <p:cNvSpPr txBox="1"/>
          <p:nvPr>
            <p:ph type="title"/>
          </p:nvPr>
        </p:nvSpPr>
        <p:spPr>
          <a:xfrm>
            <a:off x="311700" y="196907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Data collection / data processing</a:t>
            </a:r>
            <a:endParaRPr/>
          </a:p>
        </p:txBody>
      </p:sp>
      <p:sp>
        <p:nvSpPr>
          <p:cNvPr id="141" name="Google Shape;141;p5"/>
          <p:cNvSpPr txBox="1"/>
          <p:nvPr>
            <p:ph idx="1" type="body"/>
          </p:nvPr>
        </p:nvSpPr>
        <p:spPr>
          <a:xfrm>
            <a:off x="311700" y="769600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US" sz="1600"/>
              <a:t>The source of the data:</a:t>
            </a:r>
            <a:r>
              <a:rPr lang="en-US" sz="1600"/>
              <a:t> Reddit / activity on certain subreddits</a:t>
            </a:r>
            <a:br>
              <a:rPr lang="en-US" sz="1600"/>
            </a:br>
            <a:br>
              <a:rPr lang="en-US" sz="1600"/>
            </a:br>
            <a:r>
              <a:rPr b="1" lang="en-US" sz="1600"/>
              <a:t>F</a:t>
            </a:r>
            <a:r>
              <a:rPr b="1" lang="en-US" sz="1600"/>
              <a:t>eatures :</a:t>
            </a:r>
            <a:r>
              <a:rPr lang="en-US" sz="1600"/>
              <a:t> Which other subreddits are they active on</a:t>
            </a:r>
            <a:endParaRPr b="1"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US" sz="1600"/>
              <a:t>Labels - 3820 Reddit users, labeled about half and half: </a:t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US" sz="1600"/>
              <a:t>1</a:t>
            </a:r>
            <a:r>
              <a:rPr lang="en-US" sz="1600"/>
              <a:t> for being active on the subreddits : "woke", "illuminati", "conspiracy", "ConspiracyII", "conspiracytheories", "Covid19Conspiracy", "conspiracies"</a:t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US" sz="1600"/>
              <a:t>0</a:t>
            </a:r>
            <a:r>
              <a:rPr lang="en-US" sz="1600"/>
              <a:t> for being active on the subreddits: "Qult_Headquarters", "QAnonCasualties", "insanepeoplefacebook", "skeptic"</a:t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rPr lang="en-US" sz="1600"/>
              <a:t> </a:t>
            </a:r>
            <a:r>
              <a:rPr b="1" lang="en-US" sz="1600"/>
              <a:t>Training set- ¾</a:t>
            </a:r>
            <a:r>
              <a:rPr lang="en-US" sz="1600"/>
              <a:t> of the database.  </a:t>
            </a:r>
            <a:r>
              <a:rPr b="1" lang="en-US" sz="1600"/>
              <a:t>Test set</a:t>
            </a:r>
            <a:r>
              <a:rPr lang="en-US" sz="1600"/>
              <a:t> - ¼ of the database.  </a:t>
            </a:r>
            <a:r>
              <a:rPr b="1" lang="en-US" sz="1600"/>
              <a:t>All picked randomly</a:t>
            </a:r>
            <a:endParaRPr b="1" sz="1600"/>
          </a:p>
        </p:txBody>
      </p:sp>
      <p:pic>
        <p:nvPicPr>
          <p:cNvPr id="142" name="Google Shape;142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90375" y="125800"/>
            <a:ext cx="1786875" cy="178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Machine Learning Setup</a:t>
            </a:r>
            <a:endParaRPr/>
          </a:p>
        </p:txBody>
      </p:sp>
      <p:sp>
        <p:nvSpPr>
          <p:cNvPr id="148" name="Google Shape;148;p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US"/>
              <a:t>Input </a:t>
            </a:r>
            <a:r>
              <a:rPr lang="en-US"/>
              <a:t>A matrix with 400+ subreddits: 1 – subscribed to, 0 – not subscribed to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b="1" lang="en-US"/>
              <a:t>Output </a:t>
            </a:r>
            <a:r>
              <a:rPr lang="en-US"/>
              <a:t>1 – gullible, 0 - Skeptical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rPr b="1" lang="en-US"/>
              <a:t>What algorithm did you use? – </a:t>
            </a:r>
            <a:r>
              <a:rPr lang="en-US">
                <a:extLst>
                  <a:ext uri="http://customooxmlschemas.google.com/">
                    <go:slidesCustomData xmlns:go="http://customooxmlschemas.google.com/" textRoundtripDataId="0"/>
                  </a:ext>
                </a:extLst>
              </a:rPr>
              <a:t>Logistic Regression</a:t>
            </a:r>
            <a:r>
              <a:rPr lang="en-US"/>
              <a:t> Classification</a:t>
            </a:r>
            <a:endParaRPr b="1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Results</a:t>
            </a:r>
            <a:endParaRPr/>
          </a:p>
        </p:txBody>
      </p:sp>
      <p:sp>
        <p:nvSpPr>
          <p:cNvPr id="154" name="Google Shape;154;p7"/>
          <p:cNvSpPr txBox="1"/>
          <p:nvPr>
            <p:ph idx="1" type="body"/>
          </p:nvPr>
        </p:nvSpPr>
        <p:spPr>
          <a:xfrm>
            <a:off x="2234550" y="114926"/>
            <a:ext cx="4674900" cy="106629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Total users = 3820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False Positive = 926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False Negative = 0 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/>
          </a:p>
        </p:txBody>
      </p:sp>
      <p:graphicFrame>
        <p:nvGraphicFramePr>
          <p:cNvPr id="155" name="Google Shape;155;p7"/>
          <p:cNvGraphicFramePr/>
          <p:nvPr/>
        </p:nvGraphicFramePr>
        <p:xfrm>
          <a:off x="1700511" y="1344706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{6ACCFCD3-5FE6-484E-A505-32808D6CDAC5}</a:tableStyleId>
              </a:tblPr>
              <a:tblGrid>
                <a:gridCol w="1914325"/>
                <a:gridCol w="1914325"/>
                <a:gridCol w="1914325"/>
              </a:tblGrid>
              <a:tr h="9543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 sz="1400" u="none" cap="none" strike="noStrike"/>
                        <a:t>Highly correlated with being gullible</a:t>
                      </a:r>
                      <a:endParaRPr sz="1400" u="none" cap="none" strike="noStrike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 sz="1400" u="none" cap="none" strike="noStrike"/>
                        <a:t>Neutral subreddits</a:t>
                      </a:r>
                      <a:endParaRPr b="1" sz="1400" u="none" cap="none" strike="noStrike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 sz="1400" u="none" cap="none" strike="noStrike"/>
                        <a:t>Highly correlated with being skeptic</a:t>
                      </a:r>
                      <a:endParaRPr sz="1400" u="none" cap="none" strike="noStrike"/>
                    </a:p>
                  </a:txBody>
                  <a:tcPr marT="91425" marB="91425" marR="91425" marL="91425" anchor="ctr"/>
                </a:tc>
              </a:tr>
              <a:tr h="440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en-US" sz="1400" u="none" cap="none" strike="noStrike">
                          <a:solidFill>
                            <a:srgbClr val="CC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gonewild</a:t>
                      </a:r>
                      <a:endParaRPr b="0" i="0" sz="1400" u="none" cap="none" strike="noStrike">
                        <a:solidFill>
                          <a:srgbClr val="CC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en-US" sz="1400" u="none" cap="none" strike="noStrike">
                          <a:solidFill>
                            <a:srgbClr val="9999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news</a:t>
                      </a:r>
                      <a:endParaRPr sz="1400" u="none" cap="none" strike="noStrike">
                        <a:solidFill>
                          <a:srgbClr val="999999"/>
                        </a:solidFill>
                      </a:endParaRPr>
                    </a:p>
                  </a:txBody>
                  <a:tcPr marT="9525" marB="0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en-US" sz="1400" u="none" cap="none" strike="noStrike">
                          <a:solidFill>
                            <a:srgbClr val="6AA84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conspiratard</a:t>
                      </a:r>
                      <a:endParaRPr b="0" i="0" sz="1400" u="none" cap="none" strike="noStrike">
                        <a:solidFill>
                          <a:srgbClr val="6AA84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ctr"/>
                </a:tc>
              </a:tr>
              <a:tr h="440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en-US" sz="1400" u="none" cap="none" strike="noStrike">
                          <a:solidFill>
                            <a:srgbClr val="CC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FreeKarma4U</a:t>
                      </a:r>
                      <a:endParaRPr sz="1400" u="none" cap="none" strike="noStrike">
                        <a:solidFill>
                          <a:srgbClr val="CC0000"/>
                        </a:solidFill>
                      </a:endParaRPr>
                    </a:p>
                  </a:txBody>
                  <a:tcPr marT="9525" marB="0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en-US" sz="1400" u="none" cap="none" strike="noStrike">
                          <a:solidFill>
                            <a:srgbClr val="9999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WhitePeopleTwitter</a:t>
                      </a:r>
                      <a:endParaRPr b="0" i="0" sz="1400" u="none" cap="none" strike="noStrike">
                        <a:solidFill>
                          <a:srgbClr val="999999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en-US" sz="1400" u="none" cap="none" strike="noStrike">
                          <a:solidFill>
                            <a:srgbClr val="6AA84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hockey</a:t>
                      </a:r>
                      <a:endParaRPr sz="1400" u="none" cap="none" strike="noStrike">
                        <a:solidFill>
                          <a:srgbClr val="6AA84F"/>
                        </a:solidFill>
                      </a:endParaRPr>
                    </a:p>
                  </a:txBody>
                  <a:tcPr marT="9525" marB="0" marR="9525" marL="9525" anchor="ctr"/>
                </a:tc>
              </a:tr>
              <a:tr h="440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en-US" sz="1400" u="none" cap="none" strike="noStrike">
                          <a:solidFill>
                            <a:srgbClr val="CC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leagueoflegends</a:t>
                      </a:r>
                      <a:endParaRPr sz="1400" u="none" cap="none" strike="noStrike">
                        <a:solidFill>
                          <a:srgbClr val="CC0000"/>
                        </a:solidFill>
                      </a:endParaRPr>
                    </a:p>
                  </a:txBody>
                  <a:tcPr marT="9525" marB="0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en-US" sz="1400" u="none" cap="none" strike="noStrike">
                          <a:solidFill>
                            <a:srgbClr val="9999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unpopularopinion</a:t>
                      </a:r>
                      <a:endParaRPr b="0" i="0" sz="1400" u="none" cap="none" strike="noStrike">
                        <a:solidFill>
                          <a:srgbClr val="999999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en-US" sz="1400" u="none" cap="none" strike="noStrike">
                          <a:solidFill>
                            <a:srgbClr val="6AA84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psychology</a:t>
                      </a:r>
                      <a:endParaRPr sz="1400" u="none" cap="none" strike="noStrike">
                        <a:solidFill>
                          <a:srgbClr val="6AA84F"/>
                        </a:solidFill>
                      </a:endParaRPr>
                    </a:p>
                  </a:txBody>
                  <a:tcPr marT="9525" marB="0" marR="9525" marL="9525" anchor="ctr"/>
                </a:tc>
              </a:tr>
              <a:tr h="440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en-US" sz="1400" u="none" cap="none" strike="noStrike">
                          <a:solidFill>
                            <a:srgbClr val="CC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anime</a:t>
                      </a:r>
                      <a:endParaRPr sz="1400" u="none" cap="none" strike="noStrike">
                        <a:solidFill>
                          <a:srgbClr val="CC0000"/>
                        </a:solidFill>
                      </a:endParaRPr>
                    </a:p>
                  </a:txBody>
                  <a:tcPr marT="9525" marB="0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en-US" sz="1400" u="none" cap="none" strike="noStrike">
                          <a:solidFill>
                            <a:srgbClr val="9999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movies</a:t>
                      </a:r>
                      <a:endParaRPr sz="1400" u="none" cap="none" strike="noStrike">
                        <a:solidFill>
                          <a:srgbClr val="999999"/>
                        </a:solidFill>
                      </a:endParaRPr>
                    </a:p>
                  </a:txBody>
                  <a:tcPr marT="9525" marB="0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en-US" sz="1400" u="none" cap="none" strike="noStrike">
                          <a:solidFill>
                            <a:srgbClr val="6AA84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pcgaming</a:t>
                      </a:r>
                      <a:endParaRPr b="0" i="0" sz="1400" u="none" cap="none" strike="noStrike">
                        <a:solidFill>
                          <a:srgbClr val="6AA84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ctr"/>
                </a:tc>
              </a:tr>
              <a:tr h="440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en-US" sz="1400" u="none" cap="none" strike="noStrike">
                          <a:solidFill>
                            <a:srgbClr val="CC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Economics</a:t>
                      </a:r>
                      <a:endParaRPr sz="1400" u="none" cap="none" strike="noStrike">
                        <a:solidFill>
                          <a:srgbClr val="CC0000"/>
                        </a:solidFill>
                      </a:endParaRPr>
                    </a:p>
                  </a:txBody>
                  <a:tcPr marT="9525" marB="0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en-US" sz="1400" u="none" cap="none" strike="noStrike">
                          <a:solidFill>
                            <a:srgbClr val="9999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instant_regret</a:t>
                      </a:r>
                      <a:endParaRPr b="0" i="0" sz="1400" u="none" cap="none" strike="noStrike">
                        <a:solidFill>
                          <a:srgbClr val="999999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en-US" sz="1400" u="none" cap="none" strike="noStrike">
                          <a:solidFill>
                            <a:srgbClr val="6AA84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PoliticalDiscussion</a:t>
                      </a:r>
                      <a:endParaRPr b="0" i="0" sz="1400" u="none" cap="none" strike="noStrike">
                        <a:solidFill>
                          <a:srgbClr val="6AA84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ctr"/>
                </a:tc>
              </a:tr>
              <a:tr h="440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en-US" sz="1400" u="none" cap="none" strike="noStrike">
                          <a:solidFill>
                            <a:srgbClr val="CC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toptalent</a:t>
                      </a:r>
                      <a:endParaRPr b="0" i="0" sz="1400" u="none" cap="none" strike="noStrike">
                        <a:solidFill>
                          <a:srgbClr val="CC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en-US" sz="1400" u="none" cap="none" strike="noStrike">
                          <a:solidFill>
                            <a:srgbClr val="9999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depression</a:t>
                      </a:r>
                      <a:endParaRPr sz="1400" u="none" cap="none" strike="noStrike">
                        <a:solidFill>
                          <a:srgbClr val="999999"/>
                        </a:solidFill>
                      </a:endParaRPr>
                    </a:p>
                  </a:txBody>
                  <a:tcPr marT="9525" marB="0" marR="9525" marL="95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en-US" sz="1400" u="none" cap="none" strike="noStrike">
                          <a:solidFill>
                            <a:srgbClr val="6AA84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Military</a:t>
                      </a:r>
                      <a:endParaRPr sz="1400" u="none" cap="none" strike="noStrike">
                        <a:solidFill>
                          <a:srgbClr val="6AA84F"/>
                        </a:solidFill>
                      </a:endParaRPr>
                    </a:p>
                  </a:txBody>
                  <a:tcPr marT="9525" marB="0" marR="9525" marL="9525" anchor="ctr"/>
                </a:tc>
              </a:tr>
            </a:tbl>
          </a:graphicData>
        </a:graphic>
      </p:graphicFrame>
      <p:sp>
        <p:nvSpPr>
          <p:cNvPr id="156" name="Google Shape;156;p7"/>
          <p:cNvSpPr txBox="1"/>
          <p:nvPr/>
        </p:nvSpPr>
        <p:spPr>
          <a:xfrm>
            <a:off x="4804108" y="114926"/>
            <a:ext cx="4028192" cy="106629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rPr b="0" i="0" lang="en-US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Success rate: 76 %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Survey</a:t>
            </a:r>
            <a:endParaRPr/>
          </a:p>
        </p:txBody>
      </p:sp>
      <p:sp>
        <p:nvSpPr>
          <p:cNvPr id="162" name="Google Shape;162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Reddit interest survey: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https://forms.gle/6N2LMArTpftt5B5i7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i="1"/>
          </a:p>
        </p:txBody>
      </p:sp>
      <p:pic>
        <p:nvPicPr>
          <p:cNvPr id="163" name="Google Shape;163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94050" y="1831271"/>
            <a:ext cx="4155575" cy="2844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77d64a1bba_0_70"/>
          <p:cNvSpPr txBox="1"/>
          <p:nvPr>
            <p:ph type="title"/>
          </p:nvPr>
        </p:nvSpPr>
        <p:spPr>
          <a:xfrm>
            <a:off x="311700" y="3192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Survey Results</a:t>
            </a:r>
            <a:endParaRPr/>
          </a:p>
        </p:txBody>
      </p:sp>
      <p:pic>
        <p:nvPicPr>
          <p:cNvPr id="169" name="Google Shape;169;g77d64a1bba_0_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90325" y="891900"/>
            <a:ext cx="6060386" cy="3946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77d64a1bba_0_100"/>
          <p:cNvSpPr txBox="1"/>
          <p:nvPr>
            <p:ph type="title"/>
          </p:nvPr>
        </p:nvSpPr>
        <p:spPr>
          <a:xfrm>
            <a:off x="311700" y="3192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Survey Results</a:t>
            </a:r>
            <a:endParaRPr/>
          </a:p>
        </p:txBody>
      </p:sp>
      <p:pic>
        <p:nvPicPr>
          <p:cNvPr id="175" name="Google Shape;175;g77d64a1bba_0_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90325" y="891900"/>
            <a:ext cx="6060386" cy="3946799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g77d64a1bba_0_100"/>
          <p:cNvSpPr txBox="1"/>
          <p:nvPr/>
        </p:nvSpPr>
        <p:spPr>
          <a:xfrm>
            <a:off x="0" y="1420950"/>
            <a:ext cx="28902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-US">
                <a:solidFill>
                  <a:schemeClr val="dk2"/>
                </a:solidFill>
              </a:rPr>
              <a:t>Dataset too small.</a:t>
            </a:r>
            <a:endParaRPr>
              <a:solidFill>
                <a:schemeClr val="dk2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-US">
                <a:solidFill>
                  <a:schemeClr val="dk2"/>
                </a:solidFill>
              </a:rPr>
              <a:t>Only 20 reddits to pick from.</a:t>
            </a:r>
            <a:endParaRPr>
              <a:solidFill>
                <a:schemeClr val="dk2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-US">
                <a:solidFill>
                  <a:schemeClr val="dk2"/>
                </a:solidFill>
              </a:rPr>
              <a:t>Survey written for people in the USA.</a:t>
            </a:r>
            <a:endParaRPr>
              <a:solidFill>
                <a:schemeClr val="dk2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b="1" lang="en-US">
                <a:solidFill>
                  <a:schemeClr val="dk2"/>
                </a:solidFill>
              </a:rPr>
              <a:t>Observable behaviours</a:t>
            </a:r>
            <a:r>
              <a:rPr lang="en-US">
                <a:solidFill>
                  <a:schemeClr val="dk2"/>
                </a:solidFill>
              </a:rPr>
              <a:t> vs </a:t>
            </a:r>
            <a:r>
              <a:rPr b="1" lang="en-US">
                <a:solidFill>
                  <a:schemeClr val="dk2"/>
                </a:solidFill>
              </a:rPr>
              <a:t>self-proclaimed behaviours</a:t>
            </a:r>
            <a:r>
              <a:rPr lang="en-US">
                <a:solidFill>
                  <a:schemeClr val="dk2"/>
                </a:solidFill>
              </a:rPr>
              <a:t>.</a:t>
            </a:r>
            <a:endParaRPr sz="10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Summary – Research and IML	</a:t>
            </a:r>
            <a:endParaRPr/>
          </a:p>
        </p:txBody>
      </p:sp>
      <p:sp>
        <p:nvSpPr>
          <p:cNvPr id="182" name="Google Shape;182;p8"/>
          <p:cNvSpPr txBox="1"/>
          <p:nvPr>
            <p:ph idx="1" type="body"/>
          </p:nvPr>
        </p:nvSpPr>
        <p:spPr>
          <a:xfrm>
            <a:off x="311700" y="1152474"/>
            <a:ext cx="8520600" cy="391034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143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Although</a:t>
            </a:r>
            <a:r>
              <a:rPr lang="en-US" sz="1600"/>
              <a:t> researchers sa</a:t>
            </a:r>
            <a:r>
              <a:rPr lang="en-US" sz="1600"/>
              <a:t>y it is hard to find what correlates conspiracy gullibilit</a:t>
            </a:r>
            <a:r>
              <a:rPr lang="en-US" sz="1600"/>
              <a:t>y to personality – </a:t>
            </a:r>
            <a:endParaRPr sz="1600"/>
          </a:p>
          <a:p>
            <a:pPr indent="0" lvl="0" marL="1143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US">
                <a:latin typeface="Arial"/>
                <a:ea typeface="Arial"/>
                <a:cs typeface="Arial"/>
                <a:sym typeface="Arial"/>
              </a:rPr>
              <a:t>my research does find some correlation.</a:t>
            </a:r>
            <a:endParaRPr/>
          </a:p>
          <a:p>
            <a:pPr indent="0" lvl="0" marL="1143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More research should be done on the matter and could potentially filter conspiracy theories dangerous propaganda from people who are more susceptible in believing it.</a:t>
            </a:r>
            <a:endParaRPr/>
          </a:p>
          <a:p>
            <a:pPr indent="0" lvl="0" marL="1143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0" lvl="0" marL="1143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US" sz="1600">
                <a:latin typeface="Arial"/>
                <a:ea typeface="Arial"/>
                <a:cs typeface="Arial"/>
                <a:sym typeface="Arial"/>
              </a:rPr>
              <a:t>IML standpoint –</a:t>
            </a:r>
            <a:r>
              <a:rPr lang="en-US" sz="1600"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Working with an API of a popular website.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Finding the right </a:t>
            </a:r>
            <a:r>
              <a:rPr lang="en-US" sz="1600"/>
              <a:t>algorithm</a:t>
            </a:r>
            <a:r>
              <a:rPr lang="en-US" sz="1600">
                <a:latin typeface="Arial"/>
                <a:ea typeface="Arial"/>
                <a:cs typeface="Arial"/>
                <a:sym typeface="Arial"/>
              </a:rPr>
              <a:t> is a tricky thing to do.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Reading and writing data analytics.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Future work</a:t>
            </a:r>
            <a:endParaRPr/>
          </a:p>
        </p:txBody>
      </p:sp>
      <p:sp>
        <p:nvSpPr>
          <p:cNvPr id="188" name="Google Shape;188;p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Try to do the same on twitter or facebook, where more non-techie people browse the web.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n-US"/>
              <a:t>Implement the same idea with a different algorithm – KNN, Decision Tree etc..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rPr lang="en-US"/>
              <a:t>Find words that a conspiracy theorist use the most.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77d64a1bba_0_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g77d64a1bba_0_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3" name="Google Shape;63;g77d64a1bba_0_0"/>
          <p:cNvPicPr preferRelativeResize="0"/>
          <p:nvPr/>
        </p:nvPicPr>
        <p:blipFill rotWithShape="1">
          <a:blip r:embed="rId3">
            <a:alphaModFix/>
          </a:blip>
          <a:srcRect b="0" l="0" r="0" t="13614"/>
          <a:stretch/>
        </p:blipFill>
        <p:spPr>
          <a:xfrm>
            <a:off x="37025" y="2446525"/>
            <a:ext cx="9143999" cy="269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g77d64a1bba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-239150"/>
            <a:ext cx="2578950" cy="171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g77d64a1bba_0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40025" y="1624022"/>
            <a:ext cx="5263950" cy="88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77d64a1bba_0_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g77d64a1bba_0_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2" name="Google Shape;72;g77d64a1bba_0_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1826" y="44425"/>
            <a:ext cx="4008975" cy="364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g77d64a1bba_0_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09300" y="1017725"/>
            <a:ext cx="5334700" cy="189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g77d64a1bba_0_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3612259"/>
            <a:ext cx="9144001" cy="15312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77d64a1bba_0_7"/>
          <p:cNvSpPr txBox="1"/>
          <p:nvPr>
            <p:ph type="title"/>
          </p:nvPr>
        </p:nvSpPr>
        <p:spPr>
          <a:xfrm>
            <a:off x="311700" y="2965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</a:t>
            </a:r>
            <a:r>
              <a:rPr lang="en-US"/>
              <a:t>Conspiracy</a:t>
            </a:r>
            <a:r>
              <a:rPr lang="en-US"/>
              <a:t> Theory</a:t>
            </a:r>
            <a:endParaRPr/>
          </a:p>
        </p:txBody>
      </p:sp>
      <p:sp>
        <p:nvSpPr>
          <p:cNvPr id="80" name="Google Shape;80;g77d64a1bba_0_7"/>
          <p:cNvSpPr txBox="1"/>
          <p:nvPr>
            <p:ph idx="1" type="body"/>
          </p:nvPr>
        </p:nvSpPr>
        <p:spPr>
          <a:xfrm>
            <a:off x="311700" y="1152475"/>
            <a:ext cx="2963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latin typeface="Times New Roman"/>
                <a:ea typeface="Times New Roman"/>
                <a:cs typeface="Times New Roman"/>
                <a:sym typeface="Times New Roman"/>
              </a:rPr>
              <a:t>“</a:t>
            </a:r>
            <a:r>
              <a:rPr lang="en-US" sz="1850">
                <a:solidFill>
                  <a:srgbClr val="303336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A theory that explains an event or set of circumstances as the result of a secret plot by usually powerful conspirators” - Merriam-Webster</a:t>
            </a:r>
            <a:endParaRPr sz="23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77d64a1bba_0_108"/>
          <p:cNvSpPr txBox="1"/>
          <p:nvPr>
            <p:ph type="title"/>
          </p:nvPr>
        </p:nvSpPr>
        <p:spPr>
          <a:xfrm>
            <a:off x="311700" y="2965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Conspiracy Theory</a:t>
            </a:r>
            <a:endParaRPr/>
          </a:p>
        </p:txBody>
      </p:sp>
      <p:sp>
        <p:nvSpPr>
          <p:cNvPr id="86" name="Google Shape;86;g77d64a1bba_0_108"/>
          <p:cNvSpPr txBox="1"/>
          <p:nvPr>
            <p:ph idx="1" type="body"/>
          </p:nvPr>
        </p:nvSpPr>
        <p:spPr>
          <a:xfrm>
            <a:off x="311700" y="1152475"/>
            <a:ext cx="2963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latin typeface="Times New Roman"/>
                <a:ea typeface="Times New Roman"/>
                <a:cs typeface="Times New Roman"/>
                <a:sym typeface="Times New Roman"/>
              </a:rPr>
              <a:t>“</a:t>
            </a:r>
            <a:r>
              <a:rPr lang="en-US" sz="1850">
                <a:solidFill>
                  <a:srgbClr val="303336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A theory that explains an event or set of circumstances as the result of a secret plot by usually powerful conspirators” - Merriam-Webster</a:t>
            </a:r>
            <a:endParaRPr sz="23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87" name="Google Shape;87;g77d64a1bba_0_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46300" y="1017725"/>
            <a:ext cx="4883550" cy="377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77d64a1bba_0_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are the </a:t>
            </a:r>
            <a:r>
              <a:rPr lang="en-US"/>
              <a:t>dangers?</a:t>
            </a:r>
            <a:r>
              <a:rPr lang="en-US"/>
              <a:t> 	</a:t>
            </a:r>
            <a:endParaRPr/>
          </a:p>
        </p:txBody>
      </p:sp>
      <p:pic>
        <p:nvPicPr>
          <p:cNvPr id="93" name="Google Shape;93;g77d64a1bba_0_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34650" y="707657"/>
            <a:ext cx="2131425" cy="1198944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g77d64a1bba_0_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34650" y="1906600"/>
            <a:ext cx="2131425" cy="1200475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g77d64a1bba_0_16"/>
          <p:cNvSpPr txBox="1"/>
          <p:nvPr>
            <p:ph idx="1" type="body"/>
          </p:nvPr>
        </p:nvSpPr>
        <p:spPr>
          <a:xfrm>
            <a:off x="311700" y="1204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Generally:</a:t>
            </a:r>
            <a:endParaRPr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-US" sz="1500">
                <a:solidFill>
                  <a:srgbClr val="2A2A2A"/>
                </a:solidFill>
              </a:rPr>
              <a:t>Impact people’s view of scientific findings</a:t>
            </a:r>
            <a:endParaRPr sz="1500">
              <a:solidFill>
                <a:srgbClr val="2A2A2A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-US" sz="1500">
                <a:solidFill>
                  <a:srgbClr val="2A2A2A"/>
                </a:solidFill>
              </a:rPr>
              <a:t>Legitimate political out-groups</a:t>
            </a:r>
            <a:endParaRPr sz="1500">
              <a:solidFill>
                <a:srgbClr val="2A2A2A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-US" sz="1500">
                <a:solidFill>
                  <a:srgbClr val="2A2A2A"/>
                </a:solidFill>
              </a:rPr>
              <a:t>Spread hatred and racist ideas</a:t>
            </a:r>
            <a:endParaRPr sz="1500">
              <a:solidFill>
                <a:srgbClr val="2A2A2A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-US" sz="1500">
                <a:solidFill>
                  <a:srgbClr val="2A2A2A"/>
                </a:solidFill>
              </a:rPr>
              <a:t>Fake News</a:t>
            </a:r>
            <a:endParaRPr sz="1500">
              <a:solidFill>
                <a:srgbClr val="2A2A2A"/>
              </a:solidFill>
            </a:endParaRPr>
          </a:p>
          <a:p>
            <a:pPr indent="0" lvl="0" marL="9144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2A2A2A"/>
              </a:solidFill>
            </a:endParaRPr>
          </a:p>
          <a:p>
            <a:pPr indent="-323850" lvl="0" marL="457200" rtl="0" algn="l">
              <a:spcBef>
                <a:spcPts val="1600"/>
              </a:spcBef>
              <a:spcAft>
                <a:spcPts val="0"/>
              </a:spcAft>
              <a:buSzPts val="1500"/>
              <a:buChar char="●"/>
            </a:pPr>
            <a:r>
              <a:rPr lang="en-US"/>
              <a:t>Specifically:</a:t>
            </a:r>
            <a:endParaRPr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-US" sz="1500">
                <a:solidFill>
                  <a:srgbClr val="2A2A2A"/>
                </a:solidFill>
              </a:rPr>
              <a:t>Decrease people’s willingness to get vaccinated</a:t>
            </a:r>
            <a:endParaRPr sz="1500">
              <a:solidFill>
                <a:srgbClr val="2A2A2A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-US" sz="1500">
                <a:solidFill>
                  <a:srgbClr val="2A2A2A"/>
                </a:solidFill>
              </a:rPr>
              <a:t>Decrease people’s willingness to comply with social distancing directives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77d64a1bba_0_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conspiracy </a:t>
            </a:r>
            <a:r>
              <a:rPr i="1" lang="en-US"/>
              <a:t>Theorist </a:t>
            </a:r>
            <a:endParaRPr i="1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77d64a1bba_0_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conspiracy </a:t>
            </a:r>
            <a:r>
              <a:rPr i="1" lang="en-US"/>
              <a:t>Theorist </a:t>
            </a:r>
            <a:endParaRPr i="1"/>
          </a:p>
        </p:txBody>
      </p:sp>
      <p:sp>
        <p:nvSpPr>
          <p:cNvPr id="106" name="Google Shape;106;g77d64a1bba_0_42"/>
          <p:cNvSpPr txBox="1"/>
          <p:nvPr/>
        </p:nvSpPr>
        <p:spPr>
          <a:xfrm>
            <a:off x="281225" y="1990800"/>
            <a:ext cx="2656800" cy="7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latin typeface="Impact"/>
                <a:ea typeface="Impact"/>
                <a:cs typeface="Impact"/>
                <a:sym typeface="Impact"/>
              </a:rPr>
              <a:t>Paranoia</a:t>
            </a:r>
            <a:endParaRPr sz="4400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07" name="Google Shape;107;g77d64a1bba_0_42"/>
          <p:cNvSpPr txBox="1"/>
          <p:nvPr/>
        </p:nvSpPr>
        <p:spPr>
          <a:xfrm>
            <a:off x="4409200" y="1365400"/>
            <a:ext cx="5293200" cy="4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latin typeface="Impact"/>
                <a:ea typeface="Impact"/>
                <a:cs typeface="Impact"/>
                <a:sym typeface="Impact"/>
              </a:rPr>
              <a:t>Machiavellianism</a:t>
            </a:r>
            <a:endParaRPr sz="4400">
              <a:latin typeface="Impact"/>
              <a:ea typeface="Impact"/>
              <a:cs typeface="Impact"/>
              <a:sym typeface="Impac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400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08" name="Google Shape;108;g77d64a1bba_0_42"/>
          <p:cNvSpPr txBox="1"/>
          <p:nvPr/>
        </p:nvSpPr>
        <p:spPr>
          <a:xfrm>
            <a:off x="3130475" y="3300700"/>
            <a:ext cx="4262700" cy="4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latin typeface="Impact"/>
                <a:ea typeface="Impact"/>
                <a:cs typeface="Impact"/>
                <a:sym typeface="Impact"/>
              </a:rPr>
              <a:t>Schizotypy</a:t>
            </a:r>
            <a:endParaRPr sz="415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77d64a1bba_0_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conspiracy </a:t>
            </a:r>
            <a:r>
              <a:rPr i="1" lang="en-US"/>
              <a:t>Theorist </a:t>
            </a:r>
            <a:endParaRPr i="1"/>
          </a:p>
        </p:txBody>
      </p:sp>
      <p:sp>
        <p:nvSpPr>
          <p:cNvPr id="114" name="Google Shape;114;g77d64a1bba_0_59"/>
          <p:cNvSpPr txBox="1"/>
          <p:nvPr/>
        </p:nvSpPr>
        <p:spPr>
          <a:xfrm>
            <a:off x="311700" y="1546750"/>
            <a:ext cx="2656800" cy="7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latin typeface="Impact"/>
                <a:ea typeface="Impact"/>
                <a:cs typeface="Impact"/>
                <a:sym typeface="Impact"/>
              </a:rPr>
              <a:t>Paranoia</a:t>
            </a:r>
            <a:endParaRPr sz="4400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15" name="Google Shape;115;g77d64a1bba_0_59"/>
          <p:cNvSpPr txBox="1"/>
          <p:nvPr/>
        </p:nvSpPr>
        <p:spPr>
          <a:xfrm>
            <a:off x="4453625" y="445025"/>
            <a:ext cx="5293200" cy="4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latin typeface="Impact"/>
                <a:ea typeface="Impact"/>
                <a:cs typeface="Impact"/>
                <a:sym typeface="Impact"/>
              </a:rPr>
              <a:t>Machiavellianism</a:t>
            </a:r>
            <a:endParaRPr sz="4400">
              <a:latin typeface="Impact"/>
              <a:ea typeface="Impact"/>
              <a:cs typeface="Impact"/>
              <a:sym typeface="Impac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400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16" name="Google Shape;116;g77d64a1bba_0_59"/>
          <p:cNvSpPr txBox="1"/>
          <p:nvPr/>
        </p:nvSpPr>
        <p:spPr>
          <a:xfrm>
            <a:off x="4655050" y="4040775"/>
            <a:ext cx="4262700" cy="4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latin typeface="Impact"/>
                <a:ea typeface="Impact"/>
                <a:cs typeface="Impact"/>
                <a:sym typeface="Impact"/>
              </a:rPr>
              <a:t>Schizotypy</a:t>
            </a:r>
            <a:endParaRPr sz="415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g77d64a1bba_0_59"/>
          <p:cNvSpPr txBox="1"/>
          <p:nvPr/>
        </p:nvSpPr>
        <p:spPr>
          <a:xfrm rot="-1268158">
            <a:off x="1648730" y="1611786"/>
            <a:ext cx="6216608" cy="49728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>
                <a:latin typeface="Playfair Display"/>
                <a:ea typeface="Playfair Display"/>
                <a:cs typeface="Playfair Display"/>
                <a:sym typeface="Playfair Display"/>
              </a:rPr>
              <a:t>But does he like </a:t>
            </a:r>
            <a:r>
              <a:rPr lang="en-US" sz="4500">
                <a:latin typeface="Playfair Display"/>
                <a:ea typeface="Playfair Display"/>
                <a:cs typeface="Playfair Display"/>
                <a:sym typeface="Playfair Display"/>
              </a:rPr>
              <a:t>Rihanna</a:t>
            </a:r>
            <a:r>
              <a:rPr lang="en-US" sz="4500">
                <a:latin typeface="Playfair Display"/>
                <a:ea typeface="Playfair Display"/>
                <a:cs typeface="Playfair Display"/>
                <a:sym typeface="Playfair Display"/>
              </a:rPr>
              <a:t> or </a:t>
            </a:r>
            <a:r>
              <a:rPr lang="en-US" sz="4500">
                <a:latin typeface="Playfair Display"/>
                <a:ea typeface="Playfair Display"/>
                <a:cs typeface="Playfair Display"/>
                <a:sym typeface="Playfair Display"/>
              </a:rPr>
              <a:t>Beyonce</a:t>
            </a:r>
            <a:r>
              <a:rPr lang="en-US" sz="4500">
                <a:latin typeface="Playfair Display"/>
                <a:ea typeface="Playfair Display"/>
                <a:cs typeface="Playfair Display"/>
                <a:sym typeface="Playfair Display"/>
              </a:rPr>
              <a:t>?</a:t>
            </a:r>
            <a:endParaRPr sz="45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